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63" r:id="rId7"/>
    <p:sldId id="264" r:id="rId8"/>
    <p:sldId id="261" r:id="rId9"/>
    <p:sldId id="262" r:id="rId10"/>
    <p:sldId id="266" r:id="rId11"/>
    <p:sldId id="267" r:id="rId12"/>
    <p:sldId id="268" r:id="rId13"/>
    <p:sldId id="270" r:id="rId14"/>
    <p:sldId id="284" r:id="rId15"/>
    <p:sldId id="275" r:id="rId16"/>
    <p:sldId id="283" r:id="rId17"/>
    <p:sldId id="285" r:id="rId18"/>
    <p:sldId id="278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2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a%20Wachowicz\Downloads\Wyniki%20mieszka&#324;cy_gniazdo!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a%20Wachowicz\Downloads\Wyniki%20funkcjonowanie_gniazd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a%20Wachowicz\Downloads\Wyniki%20mieszka&#324;cy_gniazdo!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50-475F-9678-D1E76F0892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50-475F-9678-D1E76F0892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Arkusz1!$B$131:$B$132</c:f>
              <c:strCache>
                <c:ptCount val="2"/>
                <c:pt idx="0">
                  <c:v>Tak znam, słyszałam/em</c:v>
                </c:pt>
                <c:pt idx="1">
                  <c:v>Nie znam, nie słyszałam/em</c:v>
                </c:pt>
              </c:strCache>
            </c:strRef>
          </c:cat>
          <c:val>
            <c:numRef>
              <c:f>Arkusz1!$E$131:$E$132</c:f>
              <c:numCache>
                <c:formatCode>0%</c:formatCode>
                <c:ptCount val="2"/>
                <c:pt idx="0">
                  <c:v>0.8648648648648648</c:v>
                </c:pt>
                <c:pt idx="1">
                  <c:v>0.13513513513513514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A50-475F-9678-D1E76F089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Arkusz1!$C$22</c:f>
              <c:strCache>
                <c:ptCount val="1"/>
                <c:pt idx="0">
                  <c:v>Zdecydowanie się zgadzam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Arkusz1!$B$23:$B$26</c:f>
              <c:strCache>
                <c:ptCount val="4"/>
                <c:pt idx="0">
                  <c:v>Pracownicy mają wiedzę odpowiednią do wykonywanej pracy</c:v>
                </c:pt>
                <c:pt idx="1">
                  <c:v>Pracownicy z zaangażowaniem wykonują swoje obowiązki</c:v>
                </c:pt>
                <c:pt idx="2">
                  <c:v>Pracownicy udzielają rzetelnych informacji i porad</c:v>
                </c:pt>
                <c:pt idx="3">
                  <c:v>Pracownicy są mili i uprzejmi</c:v>
                </c:pt>
              </c:strCache>
            </c:strRef>
          </c:cat>
          <c:val>
            <c:numRef>
              <c:f>Arkusz1!$C$23:$C$26</c:f>
              <c:numCache>
                <c:formatCode>####%</c:formatCode>
                <c:ptCount val="4"/>
                <c:pt idx="0">
                  <c:v>0.65217391304347827</c:v>
                </c:pt>
                <c:pt idx="1">
                  <c:v>0.69565217391304346</c:v>
                </c:pt>
                <c:pt idx="2">
                  <c:v>0.63043478260869568</c:v>
                </c:pt>
                <c:pt idx="3">
                  <c:v>0.71739130434782605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42-46BD-8DE0-25424D5D0917}"/>
            </c:ext>
          </c:extLst>
        </c:ser>
        <c:ser>
          <c:idx val="1"/>
          <c:order val="1"/>
          <c:tx>
            <c:strRef>
              <c:f>Arkusz1!$D$22</c:f>
              <c:strCache>
                <c:ptCount val="1"/>
                <c:pt idx="0">
                  <c:v>Raczej się zgadzam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Arkusz1!$B$23:$B$26</c:f>
              <c:strCache>
                <c:ptCount val="4"/>
                <c:pt idx="0">
                  <c:v>Pracownicy mają wiedzę odpowiednią do wykonywanej pracy</c:v>
                </c:pt>
                <c:pt idx="1">
                  <c:v>Pracownicy z zaangażowaniem wykonują swoje obowiązki</c:v>
                </c:pt>
                <c:pt idx="2">
                  <c:v>Pracownicy udzielają rzetelnych informacji i porad</c:v>
                </c:pt>
                <c:pt idx="3">
                  <c:v>Pracownicy są mili i uprzejmi</c:v>
                </c:pt>
              </c:strCache>
            </c:strRef>
          </c:cat>
          <c:val>
            <c:numRef>
              <c:f>Arkusz1!$D$23:$D$26</c:f>
              <c:numCache>
                <c:formatCode>####%</c:formatCode>
                <c:ptCount val="4"/>
                <c:pt idx="0">
                  <c:v>0.28260869565217389</c:v>
                </c:pt>
                <c:pt idx="1">
                  <c:v>0.2391304347826087</c:v>
                </c:pt>
                <c:pt idx="2">
                  <c:v>0.30434782608695654</c:v>
                </c:pt>
                <c:pt idx="3">
                  <c:v>0.2608695652173913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42-46BD-8DE0-25424D5D0917}"/>
            </c:ext>
          </c:extLst>
        </c:ser>
        <c:ser>
          <c:idx val="2"/>
          <c:order val="2"/>
          <c:tx>
            <c:strRef>
              <c:f>Arkusz1!$E$22</c:f>
              <c:strCache>
                <c:ptCount val="1"/>
                <c:pt idx="0">
                  <c:v>Raczej się nie zgadzam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Arkusz1!$B$23:$B$26</c:f>
              <c:strCache>
                <c:ptCount val="4"/>
                <c:pt idx="0">
                  <c:v>Pracownicy mają wiedzę odpowiednią do wykonywanej pracy</c:v>
                </c:pt>
                <c:pt idx="1">
                  <c:v>Pracownicy z zaangażowaniem wykonują swoje obowiązki</c:v>
                </c:pt>
                <c:pt idx="2">
                  <c:v>Pracownicy udzielają rzetelnych informacji i porad</c:v>
                </c:pt>
                <c:pt idx="3">
                  <c:v>Pracownicy są mili i uprzejmi</c:v>
                </c:pt>
              </c:strCache>
            </c:strRef>
          </c:cat>
          <c:val>
            <c:numRef>
              <c:f>Arkusz1!$E$23:$E$26</c:f>
              <c:numCache>
                <c:formatCode>####%</c:formatCode>
                <c:ptCount val="4"/>
                <c:pt idx="0">
                  <c:v>4.3478260869565216E-2</c:v>
                </c:pt>
                <c:pt idx="1">
                  <c:v>4.3478260869565216E-2</c:v>
                </c:pt>
                <c:pt idx="2">
                  <c:v>4.3478260869565216E-2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342-46BD-8DE0-25424D5D0917}"/>
            </c:ext>
          </c:extLst>
        </c:ser>
        <c:ser>
          <c:idx val="3"/>
          <c:order val="3"/>
          <c:tx>
            <c:strRef>
              <c:f>Arkusz1!$F$22</c:f>
              <c:strCache>
                <c:ptCount val="1"/>
                <c:pt idx="0">
                  <c:v>Zdecydowanie się nie zgadzam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Arkusz1!$B$23:$B$26</c:f>
              <c:strCache>
                <c:ptCount val="4"/>
                <c:pt idx="0">
                  <c:v>Pracownicy mają wiedzę odpowiednią do wykonywanej pracy</c:v>
                </c:pt>
                <c:pt idx="1">
                  <c:v>Pracownicy z zaangażowaniem wykonują swoje obowiązki</c:v>
                </c:pt>
                <c:pt idx="2">
                  <c:v>Pracownicy udzielają rzetelnych informacji i porad</c:v>
                </c:pt>
                <c:pt idx="3">
                  <c:v>Pracownicy są mili i uprzejmi</c:v>
                </c:pt>
              </c:strCache>
            </c:strRef>
          </c:cat>
          <c:val>
            <c:numRef>
              <c:f>Arkusz1!$F$23:$F$26</c:f>
              <c:numCache>
                <c:formatCode>####%</c:formatCode>
                <c:ptCount val="4"/>
                <c:pt idx="0">
                  <c:v>2.1739130434782608E-2</c:v>
                </c:pt>
                <c:pt idx="1">
                  <c:v>2.1739130434782608E-2</c:v>
                </c:pt>
                <c:pt idx="2">
                  <c:v>2.1739130434782608E-2</c:v>
                </c:pt>
                <c:pt idx="3">
                  <c:v>2.1739130434782608E-2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342-46BD-8DE0-25424D5D0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5518848"/>
        <c:axId val="725513360"/>
      </c:barChart>
      <c:catAx>
        <c:axId val="725518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5513360"/>
        <c:crosses val="autoZero"/>
        <c:auto val="1"/>
        <c:lblAlgn val="ctr"/>
        <c:lblOffset val="100"/>
        <c:noMultiLvlLbl val="0"/>
      </c:catAx>
      <c:valAx>
        <c:axId val="725513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551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Arkusz1!$B$113:$B$127</c:f>
              <c:strCache>
                <c:ptCount val="15"/>
                <c:pt idx="0">
                  <c:v>Działania umożliwiające podjęcie pracy przez osoby przed 34 rokiem życia</c:v>
                </c:pt>
                <c:pt idx="1">
                  <c:v>Warunki życia osób niepełnosprawnych</c:v>
                </c:pt>
                <c:pt idx="2">
                  <c:v>Zmniejszenie liczby osób bezrobotnych</c:v>
                </c:pt>
                <c:pt idx="3">
                  <c:v>Działania umożliwiające podjęcie pracy przez kobiety</c:v>
                </c:pt>
                <c:pt idx="4">
                  <c:v>Działania wzmacniające tożsamość mieszkańców z regionem</c:v>
                </c:pt>
                <c:pt idx="5">
                  <c:v>Działania umożliwiające podjęcie pracy przez osoby po 50 roku życia</c:v>
                </c:pt>
                <c:pt idx="6">
                  <c:v>Działania wynikające z inicjatywy mieszkańców</c:v>
                </c:pt>
                <c:pt idx="7">
                  <c:v>Działania ułatwiające założenia i prowadzenia działalności gospodarczej</c:v>
                </c:pt>
                <c:pt idx="8">
                  <c:v>Aktywność społeczna mieszkańców (zaangażowania w sprawy lokalne)</c:v>
                </c:pt>
                <c:pt idx="9">
                  <c:v>Zwiększenie liczby miejsc pracy poza rolnictwem</c:v>
                </c:pt>
                <c:pt idx="10">
                  <c:v>Infrastruktura społeczna (świetlice, miejsca spotkań)</c:v>
                </c:pt>
                <c:pt idx="11">
                  <c:v>Promocja obszaru, dziedzictwa kulturowego, zasobów naturalnych, turystyki</c:v>
                </c:pt>
                <c:pt idx="12">
                  <c:v>Infrastruktura i oferta kulturalna</c:v>
                </c:pt>
                <c:pt idx="13">
                  <c:v>Infrastruktura i oferta sportowa i rekreacyjna</c:v>
                </c:pt>
                <c:pt idx="14">
                  <c:v>Infrastruktura drogowa</c:v>
                </c:pt>
              </c:strCache>
            </c:strRef>
          </c:cat>
          <c:val>
            <c:numRef>
              <c:f>Arkusz1!$C$113:$C$127</c:f>
              <c:numCache>
                <c:formatCode>####%</c:formatCode>
                <c:ptCount val="15"/>
                <c:pt idx="0">
                  <c:v>2.6143790849673203E-2</c:v>
                </c:pt>
                <c:pt idx="1">
                  <c:v>3.9215686274509803E-2</c:v>
                </c:pt>
                <c:pt idx="2">
                  <c:v>3.9215686274509803E-2</c:v>
                </c:pt>
                <c:pt idx="3">
                  <c:v>3.9215686274509803E-2</c:v>
                </c:pt>
                <c:pt idx="4">
                  <c:v>5.2287581699346407E-2</c:v>
                </c:pt>
                <c:pt idx="5">
                  <c:v>5.2287581699346407E-2</c:v>
                </c:pt>
                <c:pt idx="6">
                  <c:v>0.10457516339869281</c:v>
                </c:pt>
                <c:pt idx="7">
                  <c:v>0.13725490196078433</c:v>
                </c:pt>
                <c:pt idx="8">
                  <c:v>0.1437908496732026</c:v>
                </c:pt>
                <c:pt idx="9">
                  <c:v>0.15032679738562091</c:v>
                </c:pt>
                <c:pt idx="10">
                  <c:v>0.17647058823529413</c:v>
                </c:pt>
                <c:pt idx="11">
                  <c:v>0.18300653594771241</c:v>
                </c:pt>
                <c:pt idx="12">
                  <c:v>0.18954248366013071</c:v>
                </c:pt>
                <c:pt idx="13">
                  <c:v>0.25490196078431371</c:v>
                </c:pt>
                <c:pt idx="14">
                  <c:v>0.38562091503267981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D5-4B84-8971-373603E83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4671600"/>
        <c:axId val="584674736"/>
      </c:barChart>
      <c:catAx>
        <c:axId val="584671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4674736"/>
        <c:crosses val="autoZero"/>
        <c:auto val="1"/>
        <c:lblAlgn val="ctr"/>
        <c:lblOffset val="100"/>
        <c:noMultiLvlLbl val="0"/>
      </c:catAx>
      <c:valAx>
        <c:axId val="5846747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#%" sourceLinked="1"/>
        <c:majorTickMark val="none"/>
        <c:minorTickMark val="none"/>
        <c:tickLblPos val="nextTo"/>
        <c:crossAx val="5846716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377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83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47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10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08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82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36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708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84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17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5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7F646-48EF-4A84-B462-0BBBDDD0C281}" type="datetimeFigureOut">
              <a:rPr lang="pl-PL" smtClean="0"/>
              <a:t>18.12.2022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E90E2-0EFB-48EF-8C79-D25D287B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73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ikronprojekty.pl/" TargetMode="External"/><Relationship Id="rId2" Type="http://schemas.openxmlformats.org/officeDocument/2006/relationships/hyperlink" Target="mailto:info@omikronbadania.p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omikronbadania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272143" y="630002"/>
            <a:ext cx="76477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Ewaluacja zewnętrzna</a:t>
            </a:r>
          </a:p>
          <a:p>
            <a:pPr algn="ctr"/>
            <a:r>
              <a:rPr lang="pl-PL" sz="2400" dirty="0"/>
              <a:t>realizacji </a:t>
            </a:r>
          </a:p>
          <a:p>
            <a:pPr algn="ctr"/>
            <a:r>
              <a:rPr lang="pl-PL" sz="2400" dirty="0"/>
              <a:t>Lokalnej Strategii Rozwoju na lata 2014-2020</a:t>
            </a:r>
          </a:p>
          <a:p>
            <a:pPr algn="ctr"/>
            <a:r>
              <a:rPr lang="pl-PL" sz="2400" dirty="0"/>
              <a:t>Stowarzyszenia </a:t>
            </a:r>
          </a:p>
          <a:p>
            <a:pPr algn="ctr"/>
            <a:r>
              <a:rPr lang="pl-PL" sz="3600" b="1" dirty="0"/>
              <a:t>Lokalna Grupa Działania - „Gniazdo”</a:t>
            </a: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079" y="3099204"/>
            <a:ext cx="2235835" cy="1873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4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B786864E-D0C3-4869-B9FF-74AC4798ECAD}"/>
              </a:ext>
            </a:extLst>
          </p:cNvPr>
          <p:cNvSpPr/>
          <p:nvPr/>
        </p:nvSpPr>
        <p:spPr>
          <a:xfrm>
            <a:off x="3971610" y="1255736"/>
            <a:ext cx="38598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l-PL" sz="1400" dirty="0"/>
              <a:t>Czy zna Pan/i Lokalną Grupę Działania -„Gniazdo”?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058461"/>
              </p:ext>
            </p:extLst>
          </p:nvPr>
        </p:nvGraphicFramePr>
        <p:xfrm>
          <a:off x="3429000" y="2057400"/>
          <a:ext cx="4953000" cy="321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oel="http://schemas.microsoft.com/office/2019/extlst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00000000-0008-0000-0000-000011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5064774"/>
              </p:ext>
            </p:extLst>
          </p:nvPr>
        </p:nvGraphicFramePr>
        <p:xfrm>
          <a:off x="3316778" y="2081212"/>
          <a:ext cx="4754707" cy="330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988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68055" y="1085812"/>
            <a:ext cx="187301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Jakość pracy biura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oel="http://schemas.microsoft.com/office/2019/extlst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00000000-0008-0000-0000-000006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3902961"/>
              </p:ext>
            </p:extLst>
          </p:nvPr>
        </p:nvGraphicFramePr>
        <p:xfrm>
          <a:off x="2119745" y="1604355"/>
          <a:ext cx="8063346" cy="405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68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82842" y="230287"/>
            <a:ext cx="10563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Które z poniżej wymienionych obszarów dofinansował/a/by Pan/i w pierwszej kolejności? (dane w %)</a:t>
            </a:r>
            <a:endParaRPr lang="pl-PL" sz="1400" dirty="0"/>
          </a:p>
        </p:txBody>
      </p:sp>
      <p:graphicFrame>
        <p:nvGraphicFramePr>
          <p:cNvPr id="5" name="Wykres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oel="http://schemas.microsoft.com/office/2019/extlst" xmlns:v="urn:schemas-microsoft-com:vml" xmlns:w10="urn:schemas-microsoft-com:office:word" xmlns:w="http://schemas.openxmlformats.org/wordprocessingml/2006/main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a16="http://schemas.microsoft.com/office/drawing/2014/main" xmlns:lc="http://schemas.openxmlformats.org/drawingml/2006/lockedCanvas" id="{00000000-0008-0000-0000-000010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1596565"/>
              </p:ext>
            </p:extLst>
          </p:nvPr>
        </p:nvGraphicFramePr>
        <p:xfrm>
          <a:off x="2128058" y="631767"/>
          <a:ext cx="7971905" cy="5644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5725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29722" y="428944"/>
            <a:ext cx="2417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Wnioski i rekomendacje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838200" y="685800"/>
            <a:ext cx="10515600" cy="549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Biuro LGD</a:t>
            </a:r>
            <a:endParaRPr lang="pl-PL" dirty="0"/>
          </a:p>
          <a:p>
            <a:endParaRPr lang="pl-PL" dirty="0"/>
          </a:p>
          <a:p>
            <a:r>
              <a:rPr lang="pl-PL" sz="2000" dirty="0"/>
              <a:t>Biuro LGD jest centralnym ośrodkiem realizacji strategii. Pracownicy przygotowują i ogłaszają nabory wniosków, przeprowadzają szkolenia i udzielają doradztwa. Wspierają Radę w procesie oceny i wyboru operacji, przygotowują dokumentację po naborze. Organizują Walne Zebrania Członków i przygotowują materiały na spotkania Zarządu. Realizują plan komunikacji społecznej i plan szkoleń, projekty współpracy, promują LGD i reprezentują w terenie. To wszystko spotyka się z bardzo wysoką oceną mieszkańców, członków LGD oraz wnioskodawców. Doceniane są kompetencje merytoryczne ale również organizacja pracy biura oraz przyjazne nastawienie do wnioskodawców. </a:t>
            </a:r>
            <a:r>
              <a:rPr lang="pl-PL" sz="2000" b="1" dirty="0"/>
              <a:t>Rekomendacją dla władz LGD jest potrzeba dbałości o wszystkie aspekty wpływające na jakość pracy biura, od kwestii finansowych po szkolenia i rozwój osobisty pracowników oraz dobrą atmosferę. 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454763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29722" y="428944"/>
            <a:ext cx="2417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Wnioski i rekomendacje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831900" y="891926"/>
            <a:ext cx="10515600" cy="4839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Partnerstwo</a:t>
            </a:r>
            <a:endParaRPr lang="pl-PL" dirty="0"/>
          </a:p>
          <a:p>
            <a:endParaRPr lang="pl-PL" dirty="0"/>
          </a:p>
          <a:p>
            <a:r>
              <a:rPr lang="pl-PL" sz="2000" dirty="0"/>
              <a:t>Stowarzyszenie funkcjonuje jako partnerstwo trzech sektorów. Rola każdego z nich jest inna. Samorządy stanowią strukturę na, której w dużej mierze opiera się działanie LGD. Dzięki temu, że samorządy mają swoje urzędy, silne przywództwo, wykwalifikowanych pracowników i stabilne budżety odgrywają najważniejszą rolę w LGD. Uzupełnieniem oddolnego charakteru organizacji są organizacje pozarządowe. Uczestnictwo w naborach grantowych z pewnością wzbogaciło kompetencje organizacji, ale potrzebne są dalsze działania na rzecz aktywności NGO. Również w przypadku przedsiębiorczości niezbędne jest </a:t>
            </a:r>
            <a:r>
              <a:rPr lang="pl-PL" sz="2000" b="1" dirty="0"/>
              <a:t>podjęcie systematycznych działań, tak by na stałe włączyć beneficjentów podejmowania i rozwoju działalności gospodarczej w bieżącą działalność społeczną Stowarzyszenia</a:t>
            </a:r>
            <a:r>
              <a:rPr lang="pl-PL" sz="2000" dirty="0"/>
              <a:t>.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508556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29722" y="428944"/>
            <a:ext cx="2417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Wnioski i rekomendacje</a:t>
            </a:r>
          </a:p>
        </p:txBody>
      </p:sp>
      <p:sp>
        <p:nvSpPr>
          <p:cNvPr id="3" name="Prostokąt 2"/>
          <p:cNvSpPr/>
          <p:nvPr/>
        </p:nvSpPr>
        <p:spPr>
          <a:xfrm>
            <a:off x="1203158" y="1227220"/>
            <a:ext cx="1040903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Rada LGD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l-PL" sz="2000" dirty="0"/>
              <a:t>Rolą Rady LGD jest dokonywanie oceny wniosków napływających w konkursach oraz wybór operacji do dofinansowania. Jakość pracy członków Rady uzależniona jest od katalogu lokalnych kryteriów, to przede wszystkim od niego zależy wybór do dofinansowania lepszych wniosków, a w konsekwencji osiąganie wskaźników. Dlatego celem LGD powinno być opracowanie jak najlepszych kryteriów wyboru oraz stała dbałość o ich jakość. Członkowie Rady pełnią również dodatkową rolę w Stowarzyszeniu. Skład uwzględniający poszczególne gminy, sektory i grupy interesu powoduje, że Rada jest ścisłą reprezentacją lokalnej społeczności. Wiele działań podejmowanych przez LGD uwzględnia aktywność członków Rady. Członkowie Rady </a:t>
            </a:r>
            <a:r>
              <a:rPr lang="pl-PL" sz="2000" b="1" dirty="0"/>
              <a:t>powinni zatem uczestniczyć w szkoleniach nie tylko związanych z oceną i wyborem operacji ale też innych, wzmacniających kompetencje grupowe czy umiejętności społeczne</a:t>
            </a:r>
            <a:r>
              <a:rPr lang="pl-PL" sz="2000" dirty="0"/>
              <a:t>.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068929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29722" y="428944"/>
            <a:ext cx="2417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Wnioski i rekomendacje</a:t>
            </a:r>
          </a:p>
        </p:txBody>
      </p:sp>
      <p:sp>
        <p:nvSpPr>
          <p:cNvPr id="3" name="Prostokąt 2"/>
          <p:cNvSpPr/>
          <p:nvPr/>
        </p:nvSpPr>
        <p:spPr>
          <a:xfrm>
            <a:off x="1203158" y="1227220"/>
            <a:ext cx="1040903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Biurokracja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l-PL" sz="2000" dirty="0"/>
              <a:t>Jednym z zasadniczych problemów, z którymi boryka się LGD jest biurokratyczny charakter procesy wdrażania strategii. Mimo, że LGD stara się ułatwiać wnioskodawcom rozumienie procedur i w ramach doradztwa wyjaśnia wiele zawiłości wniosku to nadal potencjalni beneficjenci narzekają na skomplikowanie całego procesu. Nadmiar dokumentacji dotyczy również projektów grantowych, które w założeniu miały być proste i przyjazne dla organizacji pozarządowych. Nie ulega wątpliwości, że uproszczenie procedur, dokumentacji i samych wniosków pozytywnie wpłynęłoby na skuteczność działań LGD. Oczywiście powyższa </a:t>
            </a:r>
            <a:r>
              <a:rPr lang="pl-PL" sz="2000" b="1" dirty="0"/>
              <a:t>rekomendacja w nieznaczny sposób odnosi się do LGD, a raczej do instytucji kreujących całą politykę funduszy europejskich</a:t>
            </a:r>
            <a:r>
              <a:rPr lang="pl-PL" sz="2000" dirty="0"/>
              <a:t>.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693177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29722" y="428944"/>
            <a:ext cx="2417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Wnioski i rekomendacje</a:t>
            </a:r>
          </a:p>
        </p:txBody>
      </p:sp>
      <p:sp>
        <p:nvSpPr>
          <p:cNvPr id="3" name="Prostokąt 2"/>
          <p:cNvSpPr/>
          <p:nvPr/>
        </p:nvSpPr>
        <p:spPr>
          <a:xfrm>
            <a:off x="1203158" y="1227220"/>
            <a:ext cx="1040903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Elastyczność strategii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l-PL" sz="2000" dirty="0"/>
              <a:t>Lokalna Strategia Rozwoju została opracowana w 2015 roku na podstawie danych z roku 2014. W ciągu kolejnych lat realizacji założeń strategii zmieniała się rzeczywistość społeczna i gospodarcza regionu (podobnie jak całego kraju). Niestety zmiany w strategii, na które zezwalał Samorząd Województwa dotyczyły wyłącznie kwestii bieżącej realizacji planu działania. Lepszym modelem </a:t>
            </a:r>
            <a:r>
              <a:rPr lang="pl-PL" sz="2000" b="1" dirty="0"/>
              <a:t>zwiększenia elastyczności strategii oraz dostosowania do zmian zachodzących w społeczności byłaby ewaluacja on-</a:t>
            </a:r>
            <a:r>
              <a:rPr lang="pl-PL" sz="2000" b="1" dirty="0" err="1"/>
              <a:t>going</a:t>
            </a:r>
            <a:r>
              <a:rPr lang="pl-PL" sz="2000" b="1" dirty="0"/>
              <a:t> z możliwością zastosowania nawet znaczących korekt w formach i zakresie wsparcia</a:t>
            </a:r>
            <a:r>
              <a:rPr lang="pl-PL" sz="2000" dirty="0"/>
              <a:t>. Również ta rekomendacja wymaga działań wykraczających poza kompetencje Stowarzyszenia, ale nie może być pominięta w dokumencie ewaluacyjnym. 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103917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3215638" y="1516380"/>
            <a:ext cx="57607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Ewaluację końcową zrealizował:</a:t>
            </a:r>
          </a:p>
          <a:p>
            <a:endParaRPr lang="pl-PL" sz="1400" dirty="0"/>
          </a:p>
          <a:p>
            <a:endParaRPr lang="pl-PL" dirty="0"/>
          </a:p>
          <a:p>
            <a:r>
              <a:rPr lang="pl-PL" sz="2800" dirty="0"/>
              <a:t>OMIKRON Mariusz Wachowicz</a:t>
            </a:r>
          </a:p>
          <a:p>
            <a:endParaRPr lang="pl-PL" sz="2400" dirty="0"/>
          </a:p>
          <a:p>
            <a:endParaRPr lang="pl-PL" sz="2400" dirty="0"/>
          </a:p>
          <a:p>
            <a:pPr algn="r"/>
            <a:r>
              <a:rPr lang="pl-PL" sz="1200" dirty="0"/>
              <a:t>_________________</a:t>
            </a:r>
          </a:p>
          <a:p>
            <a:pPr algn="r"/>
            <a:r>
              <a:rPr lang="pl-PL" sz="1200" dirty="0"/>
              <a:t>OMIKRON</a:t>
            </a:r>
          </a:p>
          <a:p>
            <a:pPr algn="r"/>
            <a:r>
              <a:rPr lang="pl-PL" sz="1200" dirty="0"/>
              <a:t>ul. Mehoffera 66c lok. 9</a:t>
            </a:r>
          </a:p>
          <a:p>
            <a:pPr algn="r"/>
            <a:r>
              <a:rPr lang="pl-PL" sz="1200" dirty="0"/>
              <a:t>03-131 Warszawa</a:t>
            </a:r>
          </a:p>
          <a:p>
            <a:pPr algn="r"/>
            <a:r>
              <a:rPr lang="pl-PL" sz="1200" dirty="0" err="1"/>
              <a:t>mob</a:t>
            </a:r>
            <a:r>
              <a:rPr lang="pl-PL" sz="1200" dirty="0"/>
              <a:t>. +48 506 328 948</a:t>
            </a:r>
          </a:p>
          <a:p>
            <a:pPr algn="r"/>
            <a:r>
              <a:rPr lang="pl-PL" sz="1200" dirty="0">
                <a:hlinkClick r:id="rId2"/>
              </a:rPr>
              <a:t>info@omikronbadania.pl</a:t>
            </a:r>
            <a:endParaRPr lang="pl-PL" sz="1200" dirty="0"/>
          </a:p>
          <a:p>
            <a:pPr algn="r"/>
            <a:r>
              <a:rPr lang="pl-PL" sz="1200" dirty="0">
                <a:hlinkClick r:id="rId3"/>
              </a:rPr>
              <a:t>www.omikronprojekty.pl</a:t>
            </a:r>
            <a:endParaRPr lang="pl-PL" sz="1200" dirty="0"/>
          </a:p>
          <a:p>
            <a:pPr algn="r"/>
            <a:r>
              <a:rPr lang="pl-PL" sz="1200" dirty="0">
                <a:hlinkClick r:id="rId4"/>
              </a:rPr>
              <a:t>www.omikronbadania.pl</a:t>
            </a:r>
            <a:endParaRPr lang="pl-PL" sz="1200" dirty="0"/>
          </a:p>
          <a:p>
            <a:endParaRPr lang="pl-PL" dirty="0"/>
          </a:p>
        </p:txBody>
      </p:sp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010" y="688022"/>
            <a:ext cx="1816100" cy="51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2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838200" y="209510"/>
            <a:ext cx="10515600" cy="15266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100" dirty="0"/>
              <a:t>Celem głównym badania jest przeprowadzenie ewaluacji zewnętrznej funkcjonowania Lokalnej Grupy Działania oraz realizacji Strategii Rozwoju Lokalnego Kierowanego przez Społeczność. 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838200" y="2116407"/>
            <a:ext cx="10515600" cy="3009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/>
              <a:t>Cele szczegółowe:</a:t>
            </a:r>
          </a:p>
          <a:p>
            <a:pPr algn="l"/>
            <a:endParaRPr lang="pl-PL" dirty="0"/>
          </a:p>
          <a:p>
            <a:pPr lvl="1" algn="l"/>
            <a:r>
              <a:rPr lang="pl-PL" dirty="0"/>
              <a:t>Wypełnienie obowiązku przeprowadzenia ewaluacji zewnętrznej (zgodnie z Wytycznymi 5/3/2017 i 10/1/2022 </a:t>
            </a:r>
            <a:r>
              <a:rPr lang="pl-PL" dirty="0" err="1"/>
              <a:t>MRiRW</a:t>
            </a:r>
            <a:r>
              <a:rPr lang="pl-PL" dirty="0"/>
              <a:t>);</a:t>
            </a:r>
          </a:p>
          <a:p>
            <a:pPr lvl="1" algn="l"/>
            <a:r>
              <a:rPr lang="pl-PL" dirty="0"/>
              <a:t>Uzyskanie użytecznych informacji na temat wdrożenia LSR;</a:t>
            </a:r>
          </a:p>
          <a:p>
            <a:pPr lvl="1" algn="l"/>
            <a:r>
              <a:rPr lang="pl-PL" dirty="0"/>
              <a:t>Opracowanie rekomendacji oraz planu ich wdrożenia;</a:t>
            </a:r>
          </a:p>
          <a:p>
            <a:pPr lvl="1" algn="l"/>
            <a:r>
              <a:rPr lang="pl-PL" dirty="0"/>
              <a:t>Wykorzystanie wyników badań społecznych we wstępnej konceptualizacji kolejnej LSR.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093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838200" y="365126"/>
            <a:ext cx="10515600" cy="9229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600" dirty="0"/>
              <a:t>Sposób realizacja badania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768642" y="1653238"/>
            <a:ext cx="8654716" cy="3462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b="1" dirty="0"/>
              <a:t>Badanie źródeł zastanych (</a:t>
            </a:r>
            <a:r>
              <a:rPr lang="pl-PL" b="1" dirty="0" err="1"/>
              <a:t>desk</a:t>
            </a:r>
            <a:r>
              <a:rPr lang="pl-PL" b="1" dirty="0"/>
              <a:t> </a:t>
            </a:r>
            <a:r>
              <a:rPr lang="pl-PL" b="1" dirty="0" err="1"/>
              <a:t>research</a:t>
            </a:r>
            <a:r>
              <a:rPr lang="pl-PL" b="1" dirty="0"/>
              <a:t>)</a:t>
            </a:r>
          </a:p>
          <a:p>
            <a:pPr algn="l"/>
            <a:r>
              <a:rPr lang="pl-PL" b="1" dirty="0"/>
              <a:t>Ankiety metodą CAWI</a:t>
            </a:r>
          </a:p>
          <a:p>
            <a:pPr lvl="1" algn="l"/>
            <a:r>
              <a:rPr lang="pl-PL" dirty="0"/>
              <a:t>wnioskodawcy i beneficjenci</a:t>
            </a:r>
          </a:p>
          <a:p>
            <a:pPr lvl="1" algn="l"/>
            <a:r>
              <a:rPr lang="pl-PL" dirty="0"/>
              <a:t>członkowie LGD, w tym członkowie Rady, Zarząd i pracownicy</a:t>
            </a:r>
          </a:p>
          <a:p>
            <a:pPr lvl="1" algn="l"/>
            <a:r>
              <a:rPr lang="pl-PL" dirty="0"/>
              <a:t>mieszkańcy obszaru LSR</a:t>
            </a:r>
          </a:p>
          <a:p>
            <a:pPr algn="l"/>
            <a:r>
              <a:rPr lang="pl-PL" b="1" dirty="0"/>
              <a:t>Wywiady pogłębione (IDI i TDI)</a:t>
            </a:r>
          </a:p>
          <a:p>
            <a:pPr algn="l"/>
            <a:r>
              <a:rPr lang="pl-PL" b="1" dirty="0"/>
              <a:t>Zogniskowany Wywiad Grupowy (FGI fokus)</a:t>
            </a:r>
          </a:p>
        </p:txBody>
      </p:sp>
    </p:spTree>
    <p:extLst>
      <p:ext uri="{BB962C8B-B14F-4D97-AF65-F5344CB8AC3E}">
        <p14:creationId xmlns:p14="http://schemas.microsoft.com/office/powerpoint/2010/main" val="123860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38201" y="308806"/>
            <a:ext cx="305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Ludność obszaru LGD - ogółem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032146"/>
              </p:ext>
            </p:extLst>
          </p:nvPr>
        </p:nvGraphicFramePr>
        <p:xfrm>
          <a:off x="838201" y="1039083"/>
          <a:ext cx="9211885" cy="4407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014"/>
                <a:gridCol w="1118861"/>
                <a:gridCol w="1119845"/>
                <a:gridCol w="977033"/>
                <a:gridCol w="977033"/>
                <a:gridCol w="977033"/>
                <a:gridCol w="977033"/>
                <a:gridCol w="977033"/>
              </a:tblGrid>
              <a:tr h="64056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Nazwa gminy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Rok 2015 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Rok 2016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Rok 2017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Rok 2018 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Rok 2019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Rok 2020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Rok 2021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64056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ŁÓDZKIE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2493603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2485323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2476315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2466322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2454779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2437970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2416902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92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Bolimów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4045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4064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4054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4031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4021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4026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4003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92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Głuchów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5842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5829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5813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5760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5724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5701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5627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92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Godzianów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2595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2611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2631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2654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2644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2665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2638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4311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Lipce Reymontowskie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3293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3295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3298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3294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3301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3279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3248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92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Łyszkowice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6727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6705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6690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6693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6693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6631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6548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92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Maków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5996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5988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5981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5956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5983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6005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5993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92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Nowy Kawęczyn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3375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3369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3382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3383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3370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3373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3348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92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Skierniewice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7392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7484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7506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7574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7609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7635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7625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92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Słupia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2702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2658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2651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2629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2613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2609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2572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92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Suma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41967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42003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42006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41974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41958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41924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41602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37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Udział ludności w wieku produkcyjnym w % ludności ogółem</a:t>
            </a:r>
            <a:endParaRPr lang="pl-PL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330438"/>
              </p:ext>
            </p:extLst>
          </p:nvPr>
        </p:nvGraphicFramePr>
        <p:xfrm>
          <a:off x="1005839" y="1690688"/>
          <a:ext cx="9060874" cy="4608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4408"/>
                <a:gridCol w="907989"/>
                <a:gridCol w="831167"/>
                <a:gridCol w="906088"/>
                <a:gridCol w="839585"/>
                <a:gridCol w="922713"/>
                <a:gridCol w="839586"/>
                <a:gridCol w="939338"/>
              </a:tblGrid>
              <a:tr h="291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60278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Nazwa gminy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2015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Rok 2017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2018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2020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2021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ŁÓDZKIE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Bolimów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Głuchów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Godzianów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Lipce Reymontowskie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Łyszkowice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Maków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Nowy Kawęczyn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Skierniewice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Słupia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101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Średnia dla gmin LGD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59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84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543422" y="748879"/>
            <a:ext cx="5604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dirty="0"/>
              <a:t>Podmioty wpisane do rejestru REGON na 10 tys. ludności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13877"/>
              </p:ext>
            </p:extLst>
          </p:nvPr>
        </p:nvGraphicFramePr>
        <p:xfrm>
          <a:off x="1072341" y="1363291"/>
          <a:ext cx="9168938" cy="4323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9887"/>
                <a:gridCol w="862884"/>
                <a:gridCol w="906561"/>
                <a:gridCol w="905495"/>
                <a:gridCol w="906561"/>
                <a:gridCol w="905495"/>
                <a:gridCol w="862884"/>
                <a:gridCol w="949171"/>
              </a:tblGrid>
              <a:tr h="305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63334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Nazwa gminy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2015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2018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2020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2021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778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ŁÓDZKIE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241462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243280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245855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247502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254322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261498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269581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Bolimów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256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258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276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293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Głuchów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360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379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390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414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Godzianów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175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179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181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192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200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216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Lipce Reymontowskie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199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208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208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225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249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255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266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Łyszkowice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357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366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376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381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403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424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452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Maków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317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328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366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387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402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419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Nowy Kawęczyn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180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186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206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220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241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249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269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Skierniewice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656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687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725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782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Słupia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177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181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177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189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198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207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214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577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Suma dla gmin LGD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2595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2656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2693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2865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3037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3171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3349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59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316691" y="928505"/>
            <a:ext cx="7222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Fundacje, stowarzyszenia i organizacje społeczne na 10 tys. mieszkańców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691929"/>
              </p:ext>
            </p:extLst>
          </p:nvPr>
        </p:nvGraphicFramePr>
        <p:xfrm>
          <a:off x="989211" y="1554478"/>
          <a:ext cx="9468199" cy="4414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9846"/>
                <a:gridCol w="930724"/>
                <a:gridCol w="931819"/>
                <a:gridCol w="930724"/>
                <a:gridCol w="931819"/>
                <a:gridCol w="930724"/>
                <a:gridCol w="931819"/>
                <a:gridCol w="930724"/>
              </a:tblGrid>
              <a:tr h="313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64975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Nazwa gminy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2015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2018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2020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2021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ŁÓDZKIE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Bolimów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Głuchów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Godzianów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Lipce Reymontowskie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Łyszkowice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Maków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Nowy Kawęczyn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Skierniewice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Słupia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36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Średnia dla gmin LGD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45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409248" y="1021439"/>
            <a:ext cx="8551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Zasięg korzystania ze środowiskowej pomocy społecznej (w procentach)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141210"/>
              </p:ext>
            </p:extLst>
          </p:nvPr>
        </p:nvGraphicFramePr>
        <p:xfrm>
          <a:off x="962912" y="1521236"/>
          <a:ext cx="9444168" cy="4593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3856"/>
                <a:gridCol w="1049183"/>
                <a:gridCol w="1031010"/>
                <a:gridCol w="1029799"/>
                <a:gridCol w="1031010"/>
                <a:gridCol w="1029799"/>
                <a:gridCol w="1009511"/>
              </a:tblGrid>
              <a:tr h="310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64368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Nazwa gminy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Rok 2015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2018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Rok 2020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ŁÓDZKIE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Bolimów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Głuchów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Godzianów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5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Lipce Reymontowskie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4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Łyszkowice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Maków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Nowy Kawęczyn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Skierniewice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Słupia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1073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Średnia dla gmin LGD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17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141986" y="887148"/>
            <a:ext cx="339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Bezrobotni zarejestrowani ogółem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06520"/>
              </p:ext>
            </p:extLst>
          </p:nvPr>
        </p:nvGraphicFramePr>
        <p:xfrm>
          <a:off x="897777" y="1546171"/>
          <a:ext cx="9451568" cy="4460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4666"/>
                <a:gridCol w="929089"/>
                <a:gridCol w="930182"/>
                <a:gridCol w="929089"/>
                <a:gridCol w="930182"/>
                <a:gridCol w="929089"/>
                <a:gridCol w="930182"/>
                <a:gridCol w="929089"/>
              </a:tblGrid>
              <a:tr h="292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60605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Nazwa gminy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2015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2018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2019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2020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Rok 2021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4461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ŁÓDZKIE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109510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91041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72662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66036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58722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67812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60902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2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Bolimów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61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58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2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Głuchów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92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65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2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Godzianów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2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Lipce Reymontowskie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83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2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Łyszkowice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186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156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150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126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143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117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2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Maków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212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139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126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115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103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107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107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2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Nowy Kawęczyn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97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42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2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Skierniewice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248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219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197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168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172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186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149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2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Słupia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61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32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92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dirty="0">
                          <a:effectLst/>
                        </a:rPr>
                        <a:t>Średnia dla gmin LGD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127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98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85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74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83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71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987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1445</Words>
  <Application>Microsoft Office PowerPoint</Application>
  <PresentationFormat>Panoramiczny</PresentationFormat>
  <Paragraphs>657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Udział ludności w wieku produkcyjnym w % ludności ogółem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Mariusz Wachowicz</dc:creator>
  <cp:lastModifiedBy>Mariusz Wachowicz</cp:lastModifiedBy>
  <cp:revision>32</cp:revision>
  <dcterms:created xsi:type="dcterms:W3CDTF">2022-09-21T22:04:28Z</dcterms:created>
  <dcterms:modified xsi:type="dcterms:W3CDTF">2022-12-18T20:10:05Z</dcterms:modified>
</cp:coreProperties>
</file>